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74" r:id="rId3"/>
    <p:sldId id="258" r:id="rId4"/>
    <p:sldId id="260" r:id="rId5"/>
    <p:sldId id="261" r:id="rId6"/>
    <p:sldId id="264" r:id="rId7"/>
    <p:sldId id="265" r:id="rId8"/>
    <p:sldId id="266" r:id="rId9"/>
    <p:sldId id="267" r:id="rId10"/>
    <p:sldId id="271" r:id="rId11"/>
    <p:sldId id="272" r:id="rId12"/>
    <p:sldId id="273" r:id="rId13"/>
    <p:sldId id="275" r:id="rId14"/>
  </p:sldIdLst>
  <p:sldSz cx="9144000" cy="6858000" type="screen4x3"/>
  <p:notesSz cx="6858000" cy="9144000"/>
  <p:embeddedFontLst>
    <p:embeddedFont>
      <p:font typeface="方正启体_GBK" pitchFamily="65" charset="-122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隶书" pitchFamily="49" charset="-122"/>
      <p:regular r:id="rId20"/>
    </p:embeddedFont>
    <p:embeddedFont>
      <p:font typeface="方正华隶_GBK" pitchFamily="65" charset="-122"/>
      <p:regular r:id="rId21"/>
    </p:embeddedFont>
  </p:embeddedFontLst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89F6-67F1-4F1A-80AB-F0149E9CEE50}" type="datetimeFigureOut">
              <a:rPr lang="zh-CN" altLang="en-US" smtClean="0"/>
              <a:t>2012-09-10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002E-E544-47B3-AC1C-2AD43F0A5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77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000">
        <p14:vortex dir="r"/>
      </p:transition>
    </mc:Choice>
    <mc:Fallback>
      <p:transition spd="slow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89F6-67F1-4F1A-80AB-F0149E9CEE50}" type="datetimeFigureOut">
              <a:rPr lang="zh-CN" altLang="en-US" smtClean="0"/>
              <a:t>2012-09-10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002E-E544-47B3-AC1C-2AD43F0A5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74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000">
        <p14:vortex dir="r"/>
      </p:transition>
    </mc:Choice>
    <mc:Fallback>
      <p:transition spd="slow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89F6-67F1-4F1A-80AB-F0149E9CEE50}" type="datetimeFigureOut">
              <a:rPr lang="zh-CN" altLang="en-US" smtClean="0"/>
              <a:t>2012-09-10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002E-E544-47B3-AC1C-2AD43F0A5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876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000">
        <p14:vortex dir="r"/>
      </p:transition>
    </mc:Choice>
    <mc:Fallback>
      <p:transition spd="slow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89F6-67F1-4F1A-80AB-F0149E9CEE50}" type="datetimeFigureOut">
              <a:rPr lang="zh-CN" altLang="en-US" smtClean="0"/>
              <a:t>2012-09-10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002E-E544-47B3-AC1C-2AD43F0A5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23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000">
        <p14:vortex dir="r"/>
      </p:transition>
    </mc:Choice>
    <mc:Fallback>
      <p:transition spd="slow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89F6-67F1-4F1A-80AB-F0149E9CEE50}" type="datetimeFigureOut">
              <a:rPr lang="zh-CN" altLang="en-US" smtClean="0"/>
              <a:t>2012-09-10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002E-E544-47B3-AC1C-2AD43F0A5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80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000">
        <p14:vortex dir="r"/>
      </p:transition>
    </mc:Choice>
    <mc:Fallback>
      <p:transition spd="slow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89F6-67F1-4F1A-80AB-F0149E9CEE50}" type="datetimeFigureOut">
              <a:rPr lang="zh-CN" altLang="en-US" smtClean="0"/>
              <a:t>2012-09-10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002E-E544-47B3-AC1C-2AD43F0A5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303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000">
        <p14:vortex dir="r"/>
      </p:transition>
    </mc:Choice>
    <mc:Fallback>
      <p:transition spd="slow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89F6-67F1-4F1A-80AB-F0149E9CEE50}" type="datetimeFigureOut">
              <a:rPr lang="zh-CN" altLang="en-US" smtClean="0"/>
              <a:t>2012-09-10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002E-E544-47B3-AC1C-2AD43F0A5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196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000">
        <p14:vortex dir="r"/>
      </p:transition>
    </mc:Choice>
    <mc:Fallback>
      <p:transition spd="slow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89F6-67F1-4F1A-80AB-F0149E9CEE50}" type="datetimeFigureOut">
              <a:rPr lang="zh-CN" altLang="en-US" smtClean="0"/>
              <a:t>2012-09-10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002E-E544-47B3-AC1C-2AD43F0A5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82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000">
        <p14:vortex dir="r"/>
      </p:transition>
    </mc:Choice>
    <mc:Fallback>
      <p:transition spd="slow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89F6-67F1-4F1A-80AB-F0149E9CEE50}" type="datetimeFigureOut">
              <a:rPr lang="zh-CN" altLang="en-US" smtClean="0"/>
              <a:t>2012-09-10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002E-E544-47B3-AC1C-2AD43F0A5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748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000">
        <p14:vortex dir="r"/>
      </p:transition>
    </mc:Choice>
    <mc:Fallback>
      <p:transition spd="slow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89F6-67F1-4F1A-80AB-F0149E9CEE50}" type="datetimeFigureOut">
              <a:rPr lang="zh-CN" altLang="en-US" smtClean="0"/>
              <a:t>2012-09-10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002E-E544-47B3-AC1C-2AD43F0A5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11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000">
        <p14:vortex dir="r"/>
      </p:transition>
    </mc:Choice>
    <mc:Fallback>
      <p:transition spd="slow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89F6-67F1-4F1A-80AB-F0149E9CEE50}" type="datetimeFigureOut">
              <a:rPr lang="zh-CN" altLang="en-US" smtClean="0"/>
              <a:t>2012-09-10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002E-E544-47B3-AC1C-2AD43F0A5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95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000">
        <p14:vortex dir="r"/>
      </p:transition>
    </mc:Choice>
    <mc:Fallback>
      <p:transition spd="slow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489F6-67F1-4F1A-80AB-F0149E9CEE50}" type="datetimeFigureOut">
              <a:rPr lang="zh-CN" altLang="en-US" smtClean="0"/>
              <a:t>2012-09-10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2002E-E544-47B3-AC1C-2AD43F0A5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4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4000" advTm="6000">
        <p14:vortex dir="r"/>
      </p:transition>
    </mc:Choice>
    <mc:Fallback>
      <p:transition spd="slow" advTm="6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52e-mail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52e-mail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“粮船湾超级火山”，山体向东倾斜30度。火山上部分为火山岩，由粮船湾伸展至果洲群岛，覆盖西贡东部的大片地方，即位于香港世界地质公园的西贡园区内。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329"/>
            <a:ext cx="9144000" cy="56576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7200" spc="-300" dirty="0" smtClean="0">
                <a:solidFill>
                  <a:schemeClr val="accent2">
                    <a:lumMod val="75000"/>
                  </a:schemeClr>
                </a:solidFill>
                <a:latin typeface="方正华隶_GBK" pitchFamily="65" charset="-122"/>
                <a:ea typeface="方正华隶_GBK" pitchFamily="65" charset="-122"/>
              </a:rPr>
              <a:t>香港发现古代超级火山</a:t>
            </a:r>
            <a:endParaRPr lang="zh-CN" altLang="en-US" sz="7200" spc="-300" dirty="0">
              <a:solidFill>
                <a:schemeClr val="accent2">
                  <a:lumMod val="75000"/>
                </a:schemeClr>
              </a:solidFill>
              <a:latin typeface="方正华隶_GBK" pitchFamily="65" charset="-122"/>
              <a:ea typeface="方正华隶_GBK" pitchFamily="65" charset="-122"/>
            </a:endParaRPr>
          </a:p>
        </p:txBody>
      </p:sp>
      <p:sp>
        <p:nvSpPr>
          <p:cNvPr id="4" name="Text Box 7">
            <a:hlinkClick r:id="rId4"/>
          </p:cNvPr>
          <p:cNvSpPr txBox="1">
            <a:spLocks noChangeArrowheads="1"/>
          </p:cNvSpPr>
          <p:nvPr/>
        </p:nvSpPr>
        <p:spPr bwMode="auto">
          <a:xfrm>
            <a:off x="2159000" y="6521450"/>
            <a:ext cx="482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solidFill>
                  <a:srgbClr val="002060"/>
                </a:solidFill>
              </a:rPr>
              <a:t>更多精彩请点击这里访问</a:t>
            </a:r>
            <a:r>
              <a:rPr lang="en-US" altLang="zh-CN" sz="1600" b="1" dirty="0">
                <a:solidFill>
                  <a:srgbClr val="002060"/>
                </a:solidFill>
              </a:rPr>
              <a:t>http://www.52e-mail.com</a:t>
            </a:r>
          </a:p>
        </p:txBody>
      </p:sp>
    </p:spTree>
    <p:extLst>
      <p:ext uri="{BB962C8B-B14F-4D97-AF65-F5344CB8AC3E}">
        <p14:creationId xmlns:p14="http://schemas.microsoft.com/office/powerpoint/2010/main" val="318680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000">
        <p14:vortex dir="r"/>
        <p:sndAc>
          <p:stSnd>
            <p:snd r:embed="rId2" name="15. Dragon Heart 龙心.wav"/>
          </p:stSnd>
        </p:sndAc>
      </p:transition>
    </mc:Choice>
    <mc:Fallback>
      <p:transition spd="slow" advTm="6000">
        <p:fade/>
        <p:sndAc>
          <p:stSnd>
            <p:snd r:embed="rId2" name="15. Dragon Heart 龙心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900"/>
                            </p:stCondLst>
                            <p:childTnLst>
                              <p:par>
                                <p:cTn id="28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79940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4" grpId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这是位于香港果洲群岛的凝灰岩，经超级火山喷发火山灰冷却凝固后形成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04"/>
            <a:ext cx="9144000" cy="6073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-28560" y="6103079"/>
            <a:ext cx="91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超级火山的破火山口原本直径约</a:t>
            </a:r>
            <a:r>
              <a:rPr lang="en-US" altLang="zh-CN" dirty="0" smtClean="0">
                <a:solidFill>
                  <a:srgbClr val="FFFF00"/>
                </a:solidFill>
              </a:rPr>
              <a:t>18</a:t>
            </a:r>
            <a:r>
              <a:rPr lang="zh-CN" altLang="en-US" dirty="0" smtClean="0">
                <a:solidFill>
                  <a:srgbClr val="FFFF00"/>
                </a:solidFill>
              </a:rPr>
              <a:t>公里，经侵蚀后火山的横切面给显露出来：向东北面的火山部份，以及向西南伸展至地底深处的岩浆库。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3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000">
        <p14:vortex dir="r"/>
      </p:transition>
    </mc:Choice>
    <mc:Fallback>
      <p:transition spd="slow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这是位于香港果洲群岛的凝灰岩，经超级火山喷发火山灰冷却凝固后形成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813"/>
            <a:ext cx="9144000" cy="604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4907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000">
        <p14:vortex dir="r"/>
      </p:transition>
    </mc:Choice>
    <mc:Fallback>
      <p:transition spd="slow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这是位于香港果洲群岛的凝灰岩，经超级火山喷发火山灰冷却凝固后形成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9552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000">
        <p14:vortex dir="r"/>
      </p:transition>
    </mc:Choice>
    <mc:Fallback>
      <p:transition spd="slow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86113" y="4605338"/>
            <a:ext cx="2930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00B050"/>
                </a:solidFill>
              </a:rPr>
              <a:t>背景音乐</a:t>
            </a:r>
            <a:r>
              <a:rPr lang="en-US" altLang="zh-CN" dirty="0" smtClean="0">
                <a:solidFill>
                  <a:srgbClr val="00B050"/>
                </a:solidFill>
              </a:rPr>
              <a:t>《</a:t>
            </a:r>
            <a:r>
              <a:rPr lang="zh-CN" altLang="en-US" dirty="0" smtClean="0">
                <a:solidFill>
                  <a:srgbClr val="00B050"/>
                </a:solidFill>
              </a:rPr>
              <a:t>龙心</a:t>
            </a:r>
            <a:r>
              <a:rPr lang="en-US" altLang="zh-CN" dirty="0" smtClean="0">
                <a:solidFill>
                  <a:srgbClr val="00B050"/>
                </a:solidFill>
              </a:rPr>
              <a:t>》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5" name="Text Box 7">
            <a:hlinkClick r:id="rId2"/>
          </p:cNvPr>
          <p:cNvSpPr txBox="1">
            <a:spLocks noChangeArrowheads="1"/>
          </p:cNvSpPr>
          <p:nvPr/>
        </p:nvSpPr>
        <p:spPr bwMode="auto">
          <a:xfrm>
            <a:off x="2251869" y="6093296"/>
            <a:ext cx="482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solidFill>
                  <a:srgbClr val="002060"/>
                </a:solidFill>
              </a:rPr>
              <a:t>更多精彩请点击这里访问</a:t>
            </a:r>
            <a:r>
              <a:rPr lang="en-US" altLang="zh-CN" sz="1600" b="1" dirty="0">
                <a:solidFill>
                  <a:srgbClr val="002060"/>
                </a:solidFill>
              </a:rPr>
              <a:t>http://www.52e-mail.com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76600" y="4975225"/>
            <a:ext cx="2840038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dirty="0" smtClean="0">
                <a:solidFill>
                  <a:srgbClr val="00B0F0"/>
                </a:solidFill>
              </a:rPr>
              <a:t>2012</a:t>
            </a:r>
            <a:r>
              <a:rPr lang="zh-CN" altLang="en-US" dirty="0" smtClean="0">
                <a:solidFill>
                  <a:srgbClr val="00B0F0"/>
                </a:solidFill>
              </a:rPr>
              <a:t>年</a:t>
            </a:r>
            <a:r>
              <a:rPr lang="en-US" altLang="zh-CN" dirty="0" smtClean="0">
                <a:solidFill>
                  <a:srgbClr val="00B0F0"/>
                </a:solidFill>
              </a:rPr>
              <a:t>9</a:t>
            </a:r>
            <a:r>
              <a:rPr lang="zh-CN" altLang="en-US" dirty="0" smtClean="0">
                <a:solidFill>
                  <a:srgbClr val="00B0F0"/>
                </a:solidFill>
              </a:rPr>
              <a:t>月</a:t>
            </a:r>
            <a:r>
              <a:rPr lang="en-US" altLang="zh-CN" dirty="0" smtClean="0">
                <a:solidFill>
                  <a:srgbClr val="00B0F0"/>
                </a:solidFill>
              </a:rPr>
              <a:t>9</a:t>
            </a:r>
            <a:r>
              <a:rPr lang="zh-CN" altLang="en-US" dirty="0" smtClean="0">
                <a:solidFill>
                  <a:srgbClr val="00B0F0"/>
                </a:solidFill>
              </a:rPr>
              <a:t>日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557338" y="4233863"/>
            <a:ext cx="62150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C00000"/>
                </a:solidFill>
              </a:rPr>
              <a:t>图片来自网络   幻灯制作</a:t>
            </a:r>
            <a:r>
              <a:rPr lang="en-US" altLang="zh-CN" dirty="0">
                <a:solidFill>
                  <a:srgbClr val="C00000"/>
                </a:solidFill>
              </a:rPr>
              <a:t>GDDXS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2182694" y="1340768"/>
            <a:ext cx="4429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8000" dirty="0">
                <a:solidFill>
                  <a:srgbClr val="0070C0"/>
                </a:solidFill>
                <a:latin typeface="隶书" pitchFamily="49" charset="-122"/>
                <a:ea typeface="隶书" pitchFamily="49" charset="-122"/>
              </a:rPr>
              <a:t>谢谢观赏</a:t>
            </a:r>
          </a:p>
        </p:txBody>
      </p:sp>
    </p:spTree>
    <p:extLst>
      <p:ext uri="{BB962C8B-B14F-4D97-AF65-F5344CB8AC3E}">
        <p14:creationId xmlns:p14="http://schemas.microsoft.com/office/powerpoint/2010/main" val="222734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000">
        <p14:vortex dir="r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mph" presetSubtype="0" fill="hold" grpId="1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1125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125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125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650"/>
                            </p:stCondLst>
                            <p:childTnLst>
                              <p:par>
                                <p:cTn id="50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79940"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utoUpdateAnimBg="0"/>
      <p:bldP spid="5" grpId="1" autoUpdateAnimBg="0"/>
      <p:bldP spid="6" grpId="0"/>
      <p:bldP spid="7" grpId="0" autoUpdateAnimBg="0"/>
      <p:bldP spid="7" grpId="1" autoUpdateAnimBg="0"/>
      <p:bldP spid="8" grpId="0" autoUpdateAnimBg="0"/>
      <p:bldP spid="8" grpId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188640"/>
            <a:ext cx="8784976" cy="650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>
              <a:lnSpc>
                <a:spcPct val="150000"/>
              </a:lnSpc>
            </a:pPr>
            <a:r>
              <a:rPr lang="zh-CN" altLang="zh-CN" sz="2800" spc="-300" dirty="0" smtClean="0">
                <a:solidFill>
                  <a:srgbClr val="FFFF00"/>
                </a:solidFill>
                <a:latin typeface="方正启体_GBK" pitchFamily="65" charset="-122"/>
                <a:ea typeface="方正启体_GBK" pitchFamily="65" charset="-122"/>
              </a:rPr>
              <a:t>8月30日</a:t>
            </a:r>
            <a:r>
              <a:rPr lang="zh-CN" altLang="zh-CN" sz="2800" spc="-300" dirty="0">
                <a:solidFill>
                  <a:srgbClr val="FFFF00"/>
                </a:solidFill>
                <a:latin typeface="方正启体_GBK" pitchFamily="65" charset="-122"/>
                <a:ea typeface="方正启体_GBK" pitchFamily="65" charset="-122"/>
              </a:rPr>
              <a:t>，香港土木工程拓展署公布，在香港东南部发现一座古代“超级火山”，这是首次在华南东部发现这类火山。它最后一次爆发是在1亿4千万年前，自此成为死火山。据介绍，这些岩石曾经是炽热的火山灰，填充在巨型的火山盆地(称为粮船湾破火山口)。破火山口的形成是当火山爆发时，数以百立方千米的高硅质岩浆自地壳浅层的岩浆库涌出，与此同时造成以公里计的地壳下陷。粮船湾破火山口爆发喷出的火山灰估计超过1万3千亿立方米。如果以香港面积有1000平方公里计算，这么大的火山喷发出来，整个香港每寸土地面积约有1.3公里(高)的火山灰盖着。</a:t>
            </a:r>
          </a:p>
        </p:txBody>
      </p:sp>
    </p:spTree>
    <p:extLst>
      <p:ext uri="{BB962C8B-B14F-4D97-AF65-F5344CB8AC3E}">
        <p14:creationId xmlns:p14="http://schemas.microsoft.com/office/powerpoint/2010/main" val="2598044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000">
        <p14:vortex dir="r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月30日，地质专家苏伟贤（右）在新闻简报会上介绍情况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" y="0"/>
            <a:ext cx="9144000" cy="60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179512" y="6178064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8</a:t>
            </a:r>
            <a:r>
              <a:rPr lang="zh-CN" altLang="en-US" dirty="0" smtClean="0">
                <a:solidFill>
                  <a:srgbClr val="FFFF00"/>
                </a:solidFill>
              </a:rPr>
              <a:t>月</a:t>
            </a:r>
            <a:r>
              <a:rPr lang="en-US" altLang="zh-CN" dirty="0" smtClean="0">
                <a:solidFill>
                  <a:srgbClr val="FFFF00"/>
                </a:solidFill>
              </a:rPr>
              <a:t>30</a:t>
            </a:r>
            <a:r>
              <a:rPr lang="zh-CN" altLang="en-US" dirty="0" smtClean="0">
                <a:solidFill>
                  <a:srgbClr val="FFFF00"/>
                </a:solidFill>
              </a:rPr>
              <a:t>日，地质专家苏伟贤（右）在新闻简报会上介绍情况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2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000">
        <p14:vortex dir="r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月30日，香港土木工程拓展署土力工程师邓丽君在新闻简报会上介绍情况。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2"/>
            <a:ext cx="9144000" cy="636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0" y="640564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8</a:t>
            </a:r>
            <a:r>
              <a:rPr lang="zh-CN" altLang="en-US" dirty="0" smtClean="0">
                <a:solidFill>
                  <a:srgbClr val="FFFF00"/>
                </a:solidFill>
              </a:rPr>
              <a:t>月</a:t>
            </a:r>
            <a:r>
              <a:rPr lang="en-US" altLang="zh-CN" dirty="0" smtClean="0">
                <a:solidFill>
                  <a:srgbClr val="FFFF00"/>
                </a:solidFill>
              </a:rPr>
              <a:t>30</a:t>
            </a:r>
            <a:r>
              <a:rPr lang="zh-CN" altLang="en-US" dirty="0" smtClean="0">
                <a:solidFill>
                  <a:srgbClr val="FFFF00"/>
                </a:solidFill>
              </a:rPr>
              <a:t>日，香港土木工程拓展署土力工程师邓丽君在新闻简报会上介绍情况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8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000">
        <p14:vortex dir="r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月30日，一艘小船从“粮船湾超级火山”前经过。当日，香港土木工程拓展署公布，在香港东南部发现一座古代“超级火山”，这是首次在华南东部发现这类火山。它最后一次爆发是在1亿4千万年前，自此成为死火山。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" y="1"/>
            <a:ext cx="9144000" cy="6093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24800" y="6093297"/>
            <a:ext cx="911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8</a:t>
            </a:r>
            <a:r>
              <a:rPr lang="zh-CN" altLang="en-US" dirty="0" smtClean="0">
                <a:solidFill>
                  <a:srgbClr val="FFFF00"/>
                </a:solidFill>
              </a:rPr>
              <a:t>月</a:t>
            </a:r>
            <a:r>
              <a:rPr lang="en-US" altLang="zh-CN" dirty="0" smtClean="0">
                <a:solidFill>
                  <a:srgbClr val="FFFF00"/>
                </a:solidFill>
              </a:rPr>
              <a:t>30</a:t>
            </a:r>
            <a:r>
              <a:rPr lang="zh-CN" altLang="en-US" dirty="0" smtClean="0">
                <a:solidFill>
                  <a:srgbClr val="FFFF00"/>
                </a:solidFill>
              </a:rPr>
              <a:t>日，一艘小船从“粮船湾超级火山”前经过。当日，香港土木工程拓展署公布，在香港东南部发现一座古代“超级火山”，这是首次在华南东部发现这类火山。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8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000">
        <p14:vortex dir="r"/>
      </p:transition>
    </mc:Choice>
    <mc:Fallback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7422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6098905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“粮船湾超级火山”，山体向东倾斜</a:t>
            </a:r>
            <a:r>
              <a:rPr lang="en-US" altLang="zh-CN" dirty="0" smtClean="0">
                <a:solidFill>
                  <a:srgbClr val="FFFF00"/>
                </a:solidFill>
              </a:rPr>
              <a:t>30</a:t>
            </a:r>
            <a:r>
              <a:rPr lang="zh-CN" altLang="en-US" dirty="0" smtClean="0">
                <a:solidFill>
                  <a:srgbClr val="FFFF00"/>
                </a:solidFill>
              </a:rPr>
              <a:t>度。火山上部分为火山岩，由粮船湾伸展至果洲群岛，覆盖西贡东部的大片地方，即位于香港世界地质公园的西贡园区内。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7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000">
        <p14:vortex dir="r"/>
      </p:transition>
    </mc:Choice>
    <mc:Fallback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31" y="-16695"/>
            <a:ext cx="5028349" cy="687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36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000">
        <p14:vortex dir="r"/>
      </p:transition>
    </mc:Choice>
    <mc:Fallback>
      <p:transition spd="slow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672244032474421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360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000">
        <p14:vortex dir="r"/>
      </p:transition>
    </mc:Choice>
    <mc:Fallback>
      <p:transition spd="slow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208310908485016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813"/>
            <a:ext cx="9144000" cy="579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9461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000">
        <p14:vortex dir="r"/>
      </p:transition>
    </mc:Choice>
    <mc:Fallback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356</Words>
  <Application>Microsoft Office PowerPoint</Application>
  <PresentationFormat>全屏显示(4:3)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方正启体_GBK</vt:lpstr>
      <vt:lpstr>Calibri</vt:lpstr>
      <vt:lpstr>隶书</vt:lpstr>
      <vt:lpstr>方正华隶_GBK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xx</dc:creator>
  <cp:lastModifiedBy>xx</cp:lastModifiedBy>
  <cp:revision>4</cp:revision>
  <dcterms:created xsi:type="dcterms:W3CDTF">2012-09-09T21:44:19Z</dcterms:created>
  <dcterms:modified xsi:type="dcterms:W3CDTF">2012-09-09T22:08:02Z</dcterms:modified>
</cp:coreProperties>
</file>